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6" r:id="rId2"/>
    <p:sldId id="275" r:id="rId3"/>
    <p:sldId id="258" r:id="rId4"/>
    <p:sldId id="259" r:id="rId5"/>
    <p:sldId id="375" r:id="rId6"/>
    <p:sldId id="260" r:id="rId7"/>
    <p:sldId id="277" r:id="rId8"/>
    <p:sldId id="278" r:id="rId9"/>
    <p:sldId id="279" r:id="rId10"/>
    <p:sldId id="282" r:id="rId11"/>
    <p:sldId id="287" r:id="rId12"/>
    <p:sldId id="291" r:id="rId13"/>
    <p:sldId id="358" r:id="rId14"/>
    <p:sldId id="359" r:id="rId15"/>
    <p:sldId id="294" r:id="rId16"/>
    <p:sldId id="372" r:id="rId17"/>
    <p:sldId id="261" r:id="rId18"/>
    <p:sldId id="309" r:id="rId19"/>
    <p:sldId id="296" r:id="rId20"/>
    <p:sldId id="297" r:id="rId21"/>
    <p:sldId id="300" r:id="rId22"/>
    <p:sldId id="310" r:id="rId23"/>
    <p:sldId id="272" r:id="rId24"/>
    <p:sldId id="303" r:id="rId25"/>
    <p:sldId id="305" r:id="rId26"/>
    <p:sldId id="306" r:id="rId27"/>
    <p:sldId id="313" r:id="rId28"/>
    <p:sldId id="314" r:id="rId29"/>
    <p:sldId id="316" r:id="rId30"/>
    <p:sldId id="315" r:id="rId31"/>
    <p:sldId id="270" r:id="rId32"/>
    <p:sldId id="360" r:id="rId33"/>
    <p:sldId id="373" r:id="rId34"/>
    <p:sldId id="371" r:id="rId35"/>
    <p:sldId id="370" r:id="rId36"/>
    <p:sldId id="37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88326" autoAdjust="0"/>
  </p:normalViewPr>
  <p:slideViewPr>
    <p:cSldViewPr>
      <p:cViewPr varScale="1">
        <p:scale>
          <a:sx n="60" d="100"/>
          <a:sy n="60" d="100"/>
        </p:scale>
        <p:origin x="-13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B5E0F-987A-462B-8848-1B7BC9804B8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187C3-C160-4EA9-BC6E-C031BEFA927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30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png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6.jpeg"/><Relationship Id="rId5" Type="http://schemas.openxmlformats.org/officeDocument/2006/relationships/hyperlink" Target="http://warsite.ru/index/gorod_geroj_moskva/0-58" TargetMode="External"/><Relationship Id="rId4" Type="http://schemas.openxmlformats.org/officeDocument/2006/relationships/image" Target="../media/image85.jpeg"/><Relationship Id="rId9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142984"/>
            <a:ext cx="609551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детской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познавательной    инициативы 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организацию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исследовательской 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проектной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деятельности</a:t>
            </a:r>
            <a:endParaRPr lang="ru-RU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1760" y="5157192"/>
            <a:ext cx="4104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Воспитатель высшей категории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/с № 26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Иванова Татьяна Васильевна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6203143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cer PB\Desktop\Иванова Т.В\100_46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3214686"/>
            <a:ext cx="4643438" cy="3401465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" name="Picture 2" descr="C:\Users\acer PB\Desktop\Иванова Т.В\100_4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4786346" cy="364502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cer PB\Desktop\Иванова Т.В\DSC014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14290"/>
            <a:ext cx="4071934" cy="256490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" name="Picture 3" descr="C:\Users\acer PB\Desktop\Иванова Т.В\DSC01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64841" y="1713521"/>
            <a:ext cx="6309320" cy="397963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Picture 2" descr="C:\Users\acer PB\Desktop\Иванова Т.В\DSC01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0504"/>
            <a:ext cx="4572000" cy="285749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3714744" y="2000240"/>
            <a:ext cx="3384376" cy="243630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 PB\Desktop\фото0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000108"/>
            <a:ext cx="7932374" cy="585789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 PB\Desktop\Иванова Т.В\SAM_34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3960440" cy="297033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7" name="Picture 3" descr="C:\Users\acer PB\Desktop\Иванова Т.В\SAM_34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2976"/>
            <a:ext cx="4860032" cy="364502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8" name="Picture 4" descr="C:\Users\acer PB\Desktop\Иванова Т.В\SAM_3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298171"/>
            <a:ext cx="3419872" cy="4559829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 PB\Desktop\Иванова Т.В\SAM_34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0"/>
            <a:ext cx="4788024" cy="342900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51" name="Picture 3" descr="C:\Users\acer PB\Desktop\Иванова Т.В\SAM_34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3975906" cy="530120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52" name="Picture 4" descr="C:\Users\acer PB\Desktop\Иванова Т.В\SAM_3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3" y="3645024"/>
            <a:ext cx="4716017" cy="321297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cer PB\Desktop\Иванова Т.В\SAM_34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1546"/>
            <a:ext cx="4104456" cy="547260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Picture 3" descr="C:\Users\acer PB\Desktop\Иванова Т.В\SAM_3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714488"/>
            <a:ext cx="4858740" cy="388843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 PB\Desktop\Иванова Т.В\DSC_04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3356992"/>
            <a:ext cx="5940152" cy="350100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7" name="Picture 3" descr="C:\Users\acer PB\Desktop\Иванова Т.В\DSC_0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3851920" cy="242886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8" name="Picture 4" descr="C:\Users\acer PB\Desktop\Иванова Т.В\DSC_04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5596" y="0"/>
            <a:ext cx="5458404" cy="306896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30" name="Picture 6" descr="C:\Users\acer PB\Desktop\Иванова Т.В\DSC_04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2428868"/>
            <a:ext cx="3286116" cy="442913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142985"/>
            <a:ext cx="8229600" cy="250033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 этап</a:t>
            </a: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Организационный:</a:t>
            </a:r>
          </a:p>
          <a:p>
            <a:pPr marL="514350" indent="-514350"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Создание в группе мини-музея.</a:t>
            </a:r>
          </a:p>
          <a:p>
            <a:pPr marL="514350" indent="-514350"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Проведение мероприятий, согласно разработанного плана.</a:t>
            </a:r>
          </a:p>
          <a:p>
            <a:pPr marL="514350" indent="-514350">
              <a:buNone/>
            </a:pPr>
            <a:r>
              <a:rPr lang="ru-RU" dirty="0" smtClean="0">
                <a:solidFill>
                  <a:srgbClr val="FF0000"/>
                </a:solidFill>
              </a:rPr>
              <a:t>      </a:t>
            </a:r>
          </a:p>
          <a:p>
            <a:pPr marL="514350" indent="-514350">
              <a:buAutoNum type="arabicPeriod"/>
            </a:pPr>
            <a:endParaRPr lang="ru-RU" dirty="0" smtClean="0"/>
          </a:p>
          <a:p>
            <a:pPr marL="514350" indent="-514350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cer PB\Desktop\Иванова Т.В\SAM_3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80728"/>
            <a:ext cx="7092280" cy="587727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cer PB\Desktop\Иванова Т.В\SAM_34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3334"/>
            <a:ext cx="9144000" cy="599466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0" y="464952"/>
            <a:ext cx="6581104" cy="58456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Цель проекта: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Развитие детской познавательной инициативы при ознакомлении с событиями Великой Отечественной войны.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Организовать поисковую, исследовательскую деятельность детей и родителей.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Узнать историю России, историю малой родины через историю своей семьи.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Уметь представить результаты своей работы перед слушателями.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Гармонизация внутрисемейных отношений.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235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cer PB\Desktop\Иванова Т.В\SAM_34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76302" cy="335699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195" name="Picture 3" descr="C:\Users\acer PB\Desktop\Иванова Т.В\SAM_3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429000"/>
            <a:ext cx="4968552" cy="342900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196" name="Picture 4" descr="C:\Users\acer PB\Desktop\Иванова Т.В\SAM_3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8" y="0"/>
            <a:ext cx="4572001" cy="335699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cer PB\Desktop\Иванова Т.В\фото0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27784" cy="337450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1267" name="Picture 3" descr="C:\Users\acer PB\Desktop\Иванова Т.В\фото0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0"/>
            <a:ext cx="2627784" cy="350371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1268" name="Picture 4" descr="C:\Users\acer PB\Desktop\Иванова Т.В\фото0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1114" y="3387485"/>
            <a:ext cx="2602886" cy="3470515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1269" name="Picture 5" descr="C:\Users\acer PB\Desktop\Иванова Т.В\фото02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6992"/>
            <a:ext cx="2625756" cy="350100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1270" name="Picture 6" descr="C:\Users\acer PB\Desktop\Иванова Т.В\фото02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340768"/>
            <a:ext cx="3657600" cy="487680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cer PB\Desktop\Иванова Т.В\100_5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3387279"/>
            <a:ext cx="4445393" cy="3470721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3" name="Picture 3" descr="C:\Users\acer PB\Desktop\Иванова Т.В\100_58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067944" cy="3274575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Picture 4" descr="C:\Users\acer PB\Desktop\Иванова Т.В\100_5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3947" y="0"/>
            <a:ext cx="4290053" cy="321754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4572000" cy="3284984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3501008"/>
            <a:ext cx="4716016" cy="335699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32040" y="3429000"/>
            <a:ext cx="4211960" cy="3429000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16016" y="0"/>
            <a:ext cx="4427984" cy="3212976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cer PB\Desktop\Иванова Т.В\100_4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-1"/>
            <a:ext cx="4572001" cy="3429001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5363" name="Picture 3" descr="C:\Users\acer PB\Desktop\Иванова Т.В\100_4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2" y="3501008"/>
            <a:ext cx="4475989" cy="335699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5365" name="Picture 5" descr="C:\Users\acer PB\Desktop\Иванова Т.В\100_4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501008"/>
            <a:ext cx="4475990" cy="335699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Picture 6" descr="C:\Users\acer PB\Desktop\Иванова Т.В\100_44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355976" cy="339531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acer PB\Desktop\Иванова Т.В\100_5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684556" cy="342900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" name="Picture 3" descr="C:\Users\acer PB\Desktop\Иванова Т.В\100_58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5864" cy="321297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" name="Picture 3" descr="C:\Users\acer PB\Desktop\Иванова Т.В\100_58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3501008"/>
            <a:ext cx="4572000" cy="335699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9" name="Picture 6" descr="C:\Users\acer PB\Desktop\Иванова Т.В\100_58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1" y="0"/>
            <a:ext cx="4572000" cy="342900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cer PB\Desktop\Иванова Т.В\100_5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430" cy="3429323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9459" name="Picture 3" descr="C:\Users\acer PB\Desktop\Иванова Т.В\100_5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21" y="0"/>
            <a:ext cx="4379979" cy="335699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9460" name="Picture 4" descr="C:\Users\acer PB\Desktop\Иванова Т.В\100_5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4499992" cy="328498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9461" name="Picture 5" descr="C:\Users\acer PB\Desktop\Иванова Т.В\100_58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3210" y="3542407"/>
            <a:ext cx="4420790" cy="3315593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cer PB\Desktop\Иванова Т.В\SAM_3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35856" y="260648"/>
            <a:ext cx="5160573" cy="3870429"/>
          </a:xfrm>
          <a:prstGeom prst="rect">
            <a:avLst/>
          </a:prstGeom>
          <a:noFill/>
        </p:spPr>
      </p:pic>
      <p:pic>
        <p:nvPicPr>
          <p:cNvPr id="22532" name="Picture 4" descr="C:\Users\acer PB\Desktop\Иванова Т.В\SAM_34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980728"/>
            <a:ext cx="7572396" cy="587727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2533" name="Picture 5" descr="C:\Users\acer PB\Desktop\Иванова Т.В\SAM_3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2555776" cy="227687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C:\Users\acer PB\Desktop\Иванова Т.В\SAM_3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32106" cy="414908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" name="Picture 3" descr="C:\Users\acer PB\Desktop\Иванова Т.В\SAM_34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564904"/>
            <a:ext cx="6072198" cy="429309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cer PB\Desktop\Иванова Т.В\100_5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371" cy="337152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4579" name="Picture 3" descr="C:\Users\acer PB\Desktop\Иванова Т.В\100_5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011" y="0"/>
            <a:ext cx="4475989" cy="335699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4580" name="Picture 4" descr="C:\Users\acer PB\Desktop\Иванова Т.В\100_5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483006"/>
            <a:ext cx="4499992" cy="3374994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4581" name="Picture 5" descr="C:\Users\acer PB\Desktop\Иванова Т.В\100_58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4557" y="3528418"/>
            <a:ext cx="4439443" cy="3329582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285860"/>
            <a:ext cx="8643998" cy="4786346"/>
          </a:xfrm>
        </p:spPr>
        <p:txBody>
          <a:bodyPr>
            <a:normAutofit/>
          </a:bodyPr>
          <a:lstStyle/>
          <a:p>
            <a:pPr algn="l"/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исследования:</a:t>
            </a:r>
          </a:p>
          <a:p>
            <a:pPr marL="457200" indent="-457200" algn="l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Собрать информацию о жизни бабушек и дедушек в годы Великой Отечественной войны.</a:t>
            </a:r>
          </a:p>
          <a:p>
            <a:pPr marL="457200" indent="-457200" algn="l"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Собрать информацию о памятниках погибшим в годы Великой Отечественной войны.</a:t>
            </a:r>
          </a:p>
          <a:p>
            <a:pPr marL="457200" indent="-457200" algn="l">
              <a:buAutoNum type="arabicPeriod"/>
            </a:pP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/>
            <a:r>
              <a:rPr lang="ru-RU" sz="2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подготовительной группы «Знатоки», семьи воспитанников, педагоги ДОУ.</a:t>
            </a:r>
          </a:p>
          <a:p>
            <a:pPr marL="457200" indent="-457200" algn="l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1785926"/>
            <a:ext cx="4396634" cy="3656448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 rot="16200000">
            <a:off x="3775350" y="1489347"/>
            <a:ext cx="6093295" cy="464401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0" y="3214686"/>
            <a:ext cx="4000496" cy="3643314"/>
          </a:xfrm>
          <a:prstGeom prst="round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12160" y="3068960"/>
            <a:ext cx="3131840" cy="3789040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83768" y="0"/>
            <a:ext cx="4067944" cy="3284984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http://bosonogoe.ru/uploads/images/b/9/c/4/631/7e83869d3d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0"/>
            <a:ext cx="2232248" cy="1772816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Рисунок 10" descr="http://warsite.ru/_ld/1/986184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0"/>
            <a:ext cx="1800200" cy="1224136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Рисунок 11" descr="http://www.forbes.ru/sites/default/files/gallery/09RIAN_00574385.LR.ru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1628800"/>
            <a:ext cx="1763688" cy="1412776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Рисунок 12" descr="http://img13.nnm.me/2/b/1/d/5/9ca70b5b96e44a87619ecf96cc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3501008"/>
            <a:ext cx="1763688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milday.ru/uploads/posts/2012-08/1345195941_main_img_8723f_fmt.jpe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5085184"/>
            <a:ext cx="2051721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ww2history.ru/uploads/2004/1323323847_13-650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61967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www.gunscity.ru/uploads/posts/2008-02/1202759382_dp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1556792"/>
            <a:ext cx="1403648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iremember.ru/upload/iblock/dce/dce97de3a93ddcbbe39bb63d6ed4792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35696" cy="2285992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83768" y="0"/>
            <a:ext cx="4032448" cy="11430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Юные герои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cer PB\Desktop\Иванова Т.В\100_4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052736"/>
            <a:ext cx="4353948" cy="5805264"/>
          </a:xfrm>
          <a:prstGeom prst="rect">
            <a:avLst/>
          </a:prstGeom>
          <a:noFill/>
        </p:spPr>
      </p:pic>
      <p:pic>
        <p:nvPicPr>
          <p:cNvPr id="8" name="Рисунок 7" descr="http://cs421225.vk.me/v421225925/2ae5/TXO8WFvtti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2051720" cy="1944216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Рисунок 8" descr="http://www.deti.spb.ru/photo/detipar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69767"/>
            <a:ext cx="2000232" cy="2088233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Рисунок 9" descr="http://3reich.ru/papor/pioner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5" y="2492896"/>
            <a:ext cx="2267745" cy="1844824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Рисунок 10" descr="http://fb.ru/misc/i/gallery/10393/58508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4797152"/>
            <a:ext cx="2051720" cy="2060848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Рисунок 11" descr="http://img0.liveinternet.ru/images/attach/c/10/109/304/109304802_RRSRyo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0"/>
            <a:ext cx="1763688" cy="2285992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 PB\Desktop\Иванова Т.В\SAM_3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04523" cy="350100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" name="Рисунок 3" descr="http://moole.ru/uploads/posts/2011-11/1322387378_500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437113"/>
            <a:ext cx="3131840" cy="2420888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Рисунок 4" descr="Москва готовится к обороне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4509120"/>
            <a:ext cx="3096344" cy="2348880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3140968"/>
            <a:ext cx="4139952" cy="116205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Москва готовится к обороне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716016" y="260648"/>
            <a:ext cx="1748681" cy="4176464"/>
          </a:xfrm>
        </p:spPr>
        <p:txBody>
          <a:bodyPr>
            <a:noAutofit/>
          </a:bodyPr>
          <a:lstStyle/>
          <a:p>
            <a:pPr algn="ctr"/>
            <a:r>
              <a:rPr lang="ru-RU" sz="1600" i="1" dirty="0" smtClean="0">
                <a:solidFill>
                  <a:srgbClr val="FF0000"/>
                </a:solidFill>
              </a:rPr>
              <a:t>Звание </a:t>
            </a:r>
            <a:r>
              <a:rPr lang="ru-RU" sz="1600" b="1" i="1" dirty="0" smtClean="0">
                <a:solidFill>
                  <a:srgbClr val="FF0000"/>
                </a:solidFill>
              </a:rPr>
              <a:t>«Город – герой» </a:t>
            </a:r>
            <a:r>
              <a:rPr lang="ru-RU" sz="1600" i="1" dirty="0" smtClean="0">
                <a:solidFill>
                  <a:srgbClr val="FF0000"/>
                </a:solidFill>
              </a:rPr>
              <a:t>присвоено </a:t>
            </a:r>
            <a:br>
              <a:rPr lang="ru-RU" sz="1600" i="1" dirty="0" smtClean="0">
                <a:solidFill>
                  <a:srgbClr val="FF0000"/>
                </a:solidFill>
              </a:rPr>
            </a:br>
            <a:r>
              <a:rPr lang="ru-RU" sz="1600" b="1" i="1" dirty="0" smtClean="0">
                <a:solidFill>
                  <a:srgbClr val="FF0000"/>
                </a:solidFill>
              </a:rPr>
              <a:t>8 мая 1965 года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Битва за Москву длилась с </a:t>
            </a:r>
            <a:r>
              <a:rPr lang="ru-RU" sz="1600" b="1" dirty="0" smtClean="0">
                <a:solidFill>
                  <a:srgbClr val="FF0000"/>
                </a:solidFill>
              </a:rPr>
              <a:t>30 сентября 1941 по 20 апреля 1942</a:t>
            </a:r>
            <a:r>
              <a:rPr lang="ru-RU" sz="1600" dirty="0" smtClean="0">
                <a:solidFill>
                  <a:srgbClr val="FF0000"/>
                </a:solidFill>
              </a:rPr>
              <a:t>. Ее можно разделить на два периода: оборонительный (30 сентября — 4 декабря 1941) и наступательный (5-6 декабря 1941 — 20 апреля 1942)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Город-герой Москва">
            <a:hlinkClick r:id="rId5" tgtFrame="&quot;_self&quot;" tooltip="&quot;Город-герой Москва&quot;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0"/>
            <a:ext cx="2915816" cy="1988840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" name="Рисунок 11" descr="http://news.krasnogorsk.name/uploads/posts/2012-05/1336142640_letchik-kosmonavt-aleksey-leonov-ustanovil-monument-geroyam-velikoy-otechestvennoy-voyny-v-krasnogorsk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2060848"/>
            <a:ext cx="1296144" cy="2276872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Рисунок 12" descr="http://www.diletant.ru/upload/iblock/5c7/5c734a3dea58a61b70dcb84b86cd4b0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55768" y="5157192"/>
            <a:ext cx="2088232" cy="1412776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4" name="Рисунок 13" descr="http://bezformata.ru/content/Images/000/000/850/image85006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40352" y="2708920"/>
            <a:ext cx="1403648" cy="2232248"/>
          </a:xfrm>
          <a:prstGeom prst="flowChartAlternateProcess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 PB\Desktop\Иванова Т.В\P1000675 —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0"/>
            <a:ext cx="4355976" cy="3733694"/>
          </a:xfrm>
          <a:prstGeom prst="flowChartAlternateProcess">
            <a:avLst/>
          </a:prstGeom>
          <a:noFill/>
        </p:spPr>
      </p:pic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323528" y="2166937"/>
            <a:ext cx="3465513" cy="4691063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4400" dirty="0" smtClean="0"/>
          </a:p>
          <a:p>
            <a:pPr algn="ctr"/>
            <a:endParaRPr lang="ru-RU" sz="4400" dirty="0" smtClean="0"/>
          </a:p>
          <a:p>
            <a:pPr algn="ctr"/>
            <a:endParaRPr lang="ru-RU" sz="4400" dirty="0" smtClean="0"/>
          </a:p>
          <a:p>
            <a:pPr algn="ctr"/>
            <a:r>
              <a:rPr lang="ru-RU" sz="4400" dirty="0" smtClean="0"/>
              <a:t>Медали прадедушки </a:t>
            </a:r>
            <a:r>
              <a:rPr lang="ru-RU" sz="4400" dirty="0" err="1" smtClean="0"/>
              <a:t>Сутоцкой</a:t>
            </a:r>
            <a:r>
              <a:rPr lang="ru-RU" sz="4400" dirty="0" smtClean="0"/>
              <a:t> Лизы</a:t>
            </a:r>
            <a:endParaRPr lang="ru-RU" sz="4400" dirty="0"/>
          </a:p>
        </p:txBody>
      </p:sp>
      <p:pic>
        <p:nvPicPr>
          <p:cNvPr id="4098" name="Picture 2" descr="C:\Users\acer PB\Desktop\Иванова Т.В\100_5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3356992"/>
            <a:ext cx="4355976" cy="350100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980728"/>
            <a:ext cx="4355976" cy="3284984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cer PB\Desktop\Иванова Т.В\SAM_3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82068" y="-3781772"/>
            <a:ext cx="28575000" cy="38100000"/>
          </a:xfrm>
          <a:prstGeom prst="rect">
            <a:avLst/>
          </a:prstGeom>
          <a:noFill/>
        </p:spPr>
      </p:pic>
      <p:pic>
        <p:nvPicPr>
          <p:cNvPr id="1028" name="Picture 4" descr="C:\Users\acer PB\Desktop\Иванова Т.В\SAM_34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643438" cy="5661248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" name="Picture 2" descr="C:\Users\acer PB\Desktop\Иванова Т.В\Рисунок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071810"/>
            <a:ext cx="4857752" cy="3786189"/>
          </a:xfrm>
          <a:prstGeom prst="rect">
            <a:avLst/>
          </a:prstGeom>
          <a:noFill/>
        </p:spPr>
      </p:pic>
      <p:pic>
        <p:nvPicPr>
          <p:cNvPr id="9" name="Picture 3" descr="C:\Users\acer PB\Desktop\Иванова Т.В\SAM_34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88640"/>
            <a:ext cx="3563888" cy="2672916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ru-RU" b="1" dirty="0" smtClean="0"/>
              <a:t>3 этап: Завершающий.</a:t>
            </a:r>
            <a:endParaRPr lang="ru-RU" dirty="0" smtClean="0"/>
          </a:p>
          <a:p>
            <a:r>
              <a:rPr lang="ru-RU" dirty="0" smtClean="0"/>
              <a:t>1. Литературно-музыкальная гостиная к Дню Победы «Никто не забыт и ничто </a:t>
            </a:r>
            <a:r>
              <a:rPr lang="ru-RU" smtClean="0"/>
              <a:t>не забыто».</a:t>
            </a:r>
            <a:endParaRPr lang="ru-RU" dirty="0" smtClean="0"/>
          </a:p>
          <a:p>
            <a:r>
              <a:rPr lang="ru-RU" dirty="0" smtClean="0"/>
              <a:t>2. Выставка совместного творчества детей и родителей «Миру - мир!».</a:t>
            </a:r>
          </a:p>
          <a:p>
            <a:r>
              <a:rPr lang="ru-RU" dirty="0" smtClean="0"/>
              <a:t>3. Акция «Георгиевская ленточка»</a:t>
            </a:r>
          </a:p>
          <a:p>
            <a:r>
              <a:rPr lang="ru-RU" dirty="0" smtClean="0"/>
              <a:t>4. Возложение цветов к Стеле Победы</a:t>
            </a:r>
          </a:p>
          <a:p>
            <a:r>
              <a:rPr lang="ru-RU" dirty="0" smtClean="0"/>
              <a:t>5. Подведение итогов. Определение перспектив.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Проект: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долгосрочный (сентябрь 2014 – май 2015), информационно – исследовательский.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Источники устной информации: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рассказы близких родственников.</a:t>
            </a:r>
          </a:p>
          <a:p>
            <a:pPr>
              <a:buNone/>
            </a:pPr>
            <a:endParaRPr lang="ru-RU" sz="2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Источники документальной информации: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семейный архив, энциклопедии и художественная литература о войне, видеоролики и фильмы, фотографии, песни военных лет.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sz="3400" b="1" dirty="0" smtClean="0"/>
              <a:t>Этапы</a:t>
            </a:r>
            <a:endParaRPr lang="ru-RU" sz="3400" dirty="0" smtClean="0"/>
          </a:p>
          <a:p>
            <a:r>
              <a:rPr lang="ru-RU" b="1" dirty="0" smtClean="0"/>
              <a:t>1 этап: Подготовительный.</a:t>
            </a:r>
            <a:endParaRPr lang="ru-RU" dirty="0" smtClean="0"/>
          </a:p>
          <a:p>
            <a:r>
              <a:rPr lang="ru-RU" dirty="0" smtClean="0"/>
              <a:t>1. Выявление проблемы.</a:t>
            </a:r>
          </a:p>
          <a:p>
            <a:r>
              <a:rPr lang="ru-RU" dirty="0" smtClean="0"/>
              <a:t>2. Разработка плана мероприятий по теме </a:t>
            </a:r>
            <a:r>
              <a:rPr lang="ru-RU" dirty="0" smtClean="0"/>
              <a:t>проекта.</a:t>
            </a:r>
            <a:endParaRPr lang="ru-RU" dirty="0" smtClean="0"/>
          </a:p>
          <a:p>
            <a:r>
              <a:rPr lang="ru-RU" b="1" dirty="0" smtClean="0"/>
              <a:t>2 этап: Организационный</a:t>
            </a:r>
            <a:endParaRPr lang="ru-RU" dirty="0" smtClean="0"/>
          </a:p>
          <a:p>
            <a:r>
              <a:rPr lang="ru-RU" dirty="0" smtClean="0"/>
              <a:t>1. Создание в группе  мини-музея "Никто не забыт и ничто не забыто".</a:t>
            </a:r>
          </a:p>
          <a:p>
            <a:r>
              <a:rPr lang="ru-RU" dirty="0" smtClean="0"/>
              <a:t>2. Проведение мероприятий, согласно разработанного плана.</a:t>
            </a:r>
          </a:p>
          <a:p>
            <a:r>
              <a:rPr lang="ru-RU" b="1" dirty="0" smtClean="0"/>
              <a:t>3 этап: Завершающий.</a:t>
            </a:r>
            <a:endParaRPr lang="ru-RU" dirty="0" smtClean="0"/>
          </a:p>
          <a:p>
            <a:r>
              <a:rPr lang="ru-RU" dirty="0" smtClean="0"/>
              <a:t>1. Литературно-музыкальная гостиная к Дню </a:t>
            </a:r>
            <a:r>
              <a:rPr lang="ru-RU" dirty="0" smtClean="0"/>
              <a:t>Победы.</a:t>
            </a:r>
            <a:endParaRPr lang="ru-RU" dirty="0" smtClean="0"/>
          </a:p>
          <a:p>
            <a:r>
              <a:rPr lang="ru-RU" dirty="0" smtClean="0"/>
              <a:t>2. Выставка совместного творчества детей и родителей «Миру - мир!».</a:t>
            </a:r>
          </a:p>
          <a:p>
            <a:r>
              <a:rPr lang="ru-RU" dirty="0" smtClean="0"/>
              <a:t>3. Посещение музея ИДОД «Витязь»</a:t>
            </a:r>
          </a:p>
          <a:p>
            <a:r>
              <a:rPr lang="ru-RU" dirty="0" smtClean="0"/>
              <a:t>4. Акция «Георгиевская ленточка»</a:t>
            </a:r>
          </a:p>
          <a:p>
            <a:r>
              <a:rPr lang="ru-RU" dirty="0" smtClean="0"/>
              <a:t>5. Возложение цветов к Стеле Победы</a:t>
            </a:r>
          </a:p>
          <a:p>
            <a:r>
              <a:rPr lang="ru-RU" dirty="0" smtClean="0"/>
              <a:t>6. Подведение итогов. Определение перспектив.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Данный проект мы реализуем в три этапа.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 этап</a:t>
            </a:r>
          </a:p>
          <a:p>
            <a:pPr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Подготовительный:</a:t>
            </a:r>
          </a:p>
          <a:p>
            <a:pPr marL="514350" indent="-514350"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Выявление проблемы.</a:t>
            </a:r>
          </a:p>
          <a:p>
            <a:pPr marL="514350" indent="-514350">
              <a:buAutoNum type="arabicPeriod"/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Разработка и утверждение плана мероприятий по теме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проекта.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 PB\Desktop\Иванова Т.В\100_4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685800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cer PB\Desktop\Иванова Т.В\100_46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cer PB\Desktop\Иванова Т.В\100_46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908720"/>
            <a:ext cx="8215370" cy="5949280"/>
          </a:xfrm>
          <a:prstGeom prst="flowChartAlternateProcess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377</Words>
  <Application>Microsoft Office PowerPoint</Application>
  <PresentationFormat>Экран (4:3)</PresentationFormat>
  <Paragraphs>64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Юные герои</vt:lpstr>
      <vt:lpstr> Москва готовится к обороне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 PB</dc:creator>
  <cp:lastModifiedBy>Работа</cp:lastModifiedBy>
  <cp:revision>118</cp:revision>
  <dcterms:modified xsi:type="dcterms:W3CDTF">2017-01-07T15:06:52Z</dcterms:modified>
</cp:coreProperties>
</file>